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331" r:id="rId6"/>
    <p:sldId id="310" r:id="rId7"/>
    <p:sldId id="313" r:id="rId8"/>
    <p:sldId id="330" r:id="rId9"/>
    <p:sldId id="311" r:id="rId10"/>
    <p:sldId id="315" r:id="rId11"/>
    <p:sldId id="321" r:id="rId12"/>
    <p:sldId id="322" r:id="rId13"/>
    <p:sldId id="323" r:id="rId14"/>
    <p:sldId id="324" r:id="rId15"/>
    <p:sldId id="326" r:id="rId16"/>
    <p:sldId id="335" r:id="rId17"/>
    <p:sldId id="334" r:id="rId18"/>
    <p:sldId id="325" r:id="rId19"/>
    <p:sldId id="327" r:id="rId20"/>
    <p:sldId id="329" r:id="rId21"/>
    <p:sldId id="3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metz/Documents/Travel%20book/UCL%20book/Metz%20UCL%20book%20Fig%201.2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metz/Documents/Travel%20book/UCL%20book/v%201%20and%20earlier/UCL%20book/v%201.0/Metz%20UCL%20book%20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[1]Sheet1!$D$3</c:f>
              <c:strCache>
                <c:ptCount val="1"/>
                <c:pt idx="0">
                  <c:v>Copenhagen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[1]Sheet1!$C$4:$C$7</c:f>
              <c:strCache>
                <c:ptCount val="4"/>
                <c:pt idx="0">
                  <c:v>Cycling</c:v>
                </c:pt>
                <c:pt idx="1">
                  <c:v>Car</c:v>
                </c:pt>
                <c:pt idx="2">
                  <c:v>Public transport</c:v>
                </c:pt>
                <c:pt idx="3">
                  <c:v>Walking</c:v>
                </c:pt>
              </c:strCache>
            </c:strRef>
          </c:cat>
          <c:val>
            <c:numRef>
              <c:f>[1]Sheet1!$D$4:$D$7</c:f>
              <c:numCache>
                <c:formatCode>General</c:formatCode>
                <c:ptCount val="4"/>
                <c:pt idx="0">
                  <c:v>28</c:v>
                </c:pt>
                <c:pt idx="1">
                  <c:v>32</c:v>
                </c:pt>
                <c:pt idx="2">
                  <c:v>19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8-FE44-A734-1FE6E81A9474}"/>
            </c:ext>
          </c:extLst>
        </c:ser>
        <c:ser>
          <c:idx val="1"/>
          <c:order val="1"/>
          <c:tx>
            <c:strRef>
              <c:f>[1]Sheet1!$E$3</c:f>
              <c:strCache>
                <c:ptCount val="1"/>
                <c:pt idx="0">
                  <c:v>London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[1]Sheet1!$C$4:$C$7</c:f>
              <c:strCache>
                <c:ptCount val="4"/>
                <c:pt idx="0">
                  <c:v>Cycling</c:v>
                </c:pt>
                <c:pt idx="1">
                  <c:v>Car</c:v>
                </c:pt>
                <c:pt idx="2">
                  <c:v>Public transport</c:v>
                </c:pt>
                <c:pt idx="3">
                  <c:v>Walking</c:v>
                </c:pt>
              </c:strCache>
            </c:strRef>
          </c:cat>
          <c:val>
            <c:numRef>
              <c:f>[1]Sheet1!$E$4:$E$7</c:f>
              <c:numCache>
                <c:formatCode>General</c:formatCode>
                <c:ptCount val="4"/>
                <c:pt idx="0">
                  <c:v>2.5</c:v>
                </c:pt>
                <c:pt idx="1">
                  <c:v>35</c:v>
                </c:pt>
                <c:pt idx="2">
                  <c:v>36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8-FE44-A734-1FE6E81A9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2253296"/>
        <c:axId val="1462255024"/>
      </c:barChart>
      <c:catAx>
        <c:axId val="146225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255024"/>
        <c:crosses val="autoZero"/>
        <c:auto val="1"/>
        <c:lblAlgn val="ctr"/>
        <c:lblOffset val="100"/>
        <c:noMultiLvlLbl val="0"/>
      </c:catAx>
      <c:valAx>
        <c:axId val="146225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25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10469516311089E-2"/>
          <c:y val="4.0860994939947208E-2"/>
          <c:w val="0.89184221361409644"/>
          <c:h val="0.83342319075190208"/>
        </c:manualLayout>
      </c:layout>
      <c:scatterChart>
        <c:scatterStyle val="lineMarker"/>
        <c:varyColors val="0"/>
        <c:ser>
          <c:idx val="0"/>
          <c:order val="0"/>
          <c:tx>
            <c:strRef>
              <c:f>'/Users/davidmetz/Desktop/[NTS2018 England workbook.xlsx]Sheet1'!$L$4</c:f>
              <c:strCache>
                <c:ptCount val="1"/>
                <c:pt idx="0">
                  <c:v>trips/10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[1]Sheet1!$K$5:$K$30</c:f>
              <c:numCache>
                <c:formatCode>General</c:formatCode>
                <c:ptCount val="26"/>
                <c:pt idx="0">
                  <c:v>1972</c:v>
                </c:pt>
                <c:pt idx="1">
                  <c:v>1975</c:v>
                </c:pt>
                <c:pt idx="2">
                  <c:v>1978</c:v>
                </c:pt>
                <c:pt idx="3">
                  <c:v>1985</c:v>
                </c:pt>
                <c:pt idx="4">
                  <c:v>1990</c:v>
                </c:pt>
                <c:pt idx="5">
                  <c:v>1993</c:v>
                </c:pt>
                <c:pt idx="6">
                  <c:v>1996</c:v>
                </c:pt>
                <c:pt idx="7">
                  <c:v>1999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</c:numCache>
            </c:numRef>
          </c:xVal>
          <c:yVal>
            <c:numRef>
              <c:f>[1]Sheet1!$L$5:$L$30</c:f>
              <c:numCache>
                <c:formatCode>General</c:formatCode>
                <c:ptCount val="26"/>
                <c:pt idx="0">
                  <c:v>95.6</c:v>
                </c:pt>
                <c:pt idx="1">
                  <c:v>93.5</c:v>
                </c:pt>
                <c:pt idx="2">
                  <c:v>109.7</c:v>
                </c:pt>
                <c:pt idx="3">
                  <c:v>102.4</c:v>
                </c:pt>
                <c:pt idx="4">
                  <c:v>109.4</c:v>
                </c:pt>
                <c:pt idx="5">
                  <c:v>106</c:v>
                </c:pt>
                <c:pt idx="6">
                  <c:v>109.4</c:v>
                </c:pt>
                <c:pt idx="7">
                  <c:v>107.4</c:v>
                </c:pt>
                <c:pt idx="8">
                  <c:v>107.4</c:v>
                </c:pt>
                <c:pt idx="9">
                  <c:v>106</c:v>
                </c:pt>
                <c:pt idx="10">
                  <c:v>105.4</c:v>
                </c:pt>
                <c:pt idx="11">
                  <c:v>107</c:v>
                </c:pt>
                <c:pt idx="12">
                  <c:v>106.7</c:v>
                </c:pt>
                <c:pt idx="13">
                  <c:v>99.8</c:v>
                </c:pt>
                <c:pt idx="14">
                  <c:v>101.4</c:v>
                </c:pt>
                <c:pt idx="15">
                  <c:v>99.7</c:v>
                </c:pt>
                <c:pt idx="16">
                  <c:v>98.2</c:v>
                </c:pt>
                <c:pt idx="17">
                  <c:v>97.2</c:v>
                </c:pt>
                <c:pt idx="18">
                  <c:v>97.1</c:v>
                </c:pt>
                <c:pt idx="19">
                  <c:v>94.3</c:v>
                </c:pt>
                <c:pt idx="20">
                  <c:v>94.2</c:v>
                </c:pt>
                <c:pt idx="21">
                  <c:v>93.4</c:v>
                </c:pt>
                <c:pt idx="22">
                  <c:v>95.4</c:v>
                </c:pt>
                <c:pt idx="23">
                  <c:v>97.5</c:v>
                </c:pt>
                <c:pt idx="24">
                  <c:v>98.6</c:v>
                </c:pt>
                <c:pt idx="25">
                  <c:v>95.7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94-3D4A-877C-5AF81F02C63E}"/>
            </c:ext>
          </c:extLst>
        </c:ser>
        <c:ser>
          <c:idx val="1"/>
          <c:order val="1"/>
          <c:tx>
            <c:strRef>
              <c:f>'/Users/davidmetz/Desktop/[NTS2018 England workbook.xlsx]Sheet1'!$M$4</c:f>
              <c:strCache>
                <c:ptCount val="1"/>
                <c:pt idx="0">
                  <c:v>miles/10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[1]Sheet1!$K$5:$K$30</c:f>
              <c:numCache>
                <c:formatCode>General</c:formatCode>
                <c:ptCount val="26"/>
                <c:pt idx="0">
                  <c:v>1972</c:v>
                </c:pt>
                <c:pt idx="1">
                  <c:v>1975</c:v>
                </c:pt>
                <c:pt idx="2">
                  <c:v>1978</c:v>
                </c:pt>
                <c:pt idx="3">
                  <c:v>1985</c:v>
                </c:pt>
                <c:pt idx="4">
                  <c:v>1990</c:v>
                </c:pt>
                <c:pt idx="5">
                  <c:v>1993</c:v>
                </c:pt>
                <c:pt idx="6">
                  <c:v>1996</c:v>
                </c:pt>
                <c:pt idx="7">
                  <c:v>1999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</c:numCache>
            </c:numRef>
          </c:xVal>
          <c:yVal>
            <c:numRef>
              <c:f>[1]Sheet1!$M$5:$M$30</c:f>
              <c:numCache>
                <c:formatCode>General</c:formatCode>
                <c:ptCount val="26"/>
                <c:pt idx="0">
                  <c:v>447.6</c:v>
                </c:pt>
                <c:pt idx="1">
                  <c:v>474</c:v>
                </c:pt>
                <c:pt idx="2">
                  <c:v>479.1</c:v>
                </c:pt>
                <c:pt idx="3">
                  <c:v>531.70000000000005</c:v>
                </c:pt>
                <c:pt idx="4">
                  <c:v>650.6</c:v>
                </c:pt>
                <c:pt idx="5">
                  <c:v>654</c:v>
                </c:pt>
                <c:pt idx="6">
                  <c:v>698.3</c:v>
                </c:pt>
                <c:pt idx="7">
                  <c:v>715.9</c:v>
                </c:pt>
                <c:pt idx="8">
                  <c:v>719.3</c:v>
                </c:pt>
                <c:pt idx="9">
                  <c:v>721.1</c:v>
                </c:pt>
                <c:pt idx="10">
                  <c:v>706</c:v>
                </c:pt>
                <c:pt idx="11">
                  <c:v>718.2</c:v>
                </c:pt>
                <c:pt idx="12">
                  <c:v>710.9</c:v>
                </c:pt>
                <c:pt idx="13">
                  <c:v>713.3</c:v>
                </c:pt>
                <c:pt idx="14">
                  <c:v>688.8</c:v>
                </c:pt>
                <c:pt idx="15">
                  <c:v>671.6</c:v>
                </c:pt>
                <c:pt idx="16">
                  <c:v>669.8</c:v>
                </c:pt>
                <c:pt idx="17">
                  <c:v>676.4</c:v>
                </c:pt>
                <c:pt idx="18">
                  <c:v>660.7</c:v>
                </c:pt>
                <c:pt idx="19">
                  <c:v>659.2</c:v>
                </c:pt>
                <c:pt idx="20">
                  <c:v>649.6</c:v>
                </c:pt>
                <c:pt idx="21">
                  <c:v>665.7</c:v>
                </c:pt>
                <c:pt idx="22">
                  <c:v>649.9</c:v>
                </c:pt>
                <c:pt idx="23">
                  <c:v>658</c:v>
                </c:pt>
                <c:pt idx="24">
                  <c:v>653</c:v>
                </c:pt>
                <c:pt idx="25">
                  <c:v>650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94-3D4A-877C-5AF81F02C63E}"/>
            </c:ext>
          </c:extLst>
        </c:ser>
        <c:ser>
          <c:idx val="2"/>
          <c:order val="2"/>
          <c:tx>
            <c:strRef>
              <c:f>'/Users/davidmetz/Desktop/[NTS2018 England workbook.xlsx]Sheet1'!$N$4</c:f>
              <c:strCache>
                <c:ptCount val="1"/>
                <c:pt idx="0">
                  <c:v>time hr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[1]Sheet1!$K$5:$K$30</c:f>
              <c:numCache>
                <c:formatCode>General</c:formatCode>
                <c:ptCount val="26"/>
                <c:pt idx="0">
                  <c:v>1972</c:v>
                </c:pt>
                <c:pt idx="1">
                  <c:v>1975</c:v>
                </c:pt>
                <c:pt idx="2">
                  <c:v>1978</c:v>
                </c:pt>
                <c:pt idx="3">
                  <c:v>1985</c:v>
                </c:pt>
                <c:pt idx="4">
                  <c:v>1990</c:v>
                </c:pt>
                <c:pt idx="5">
                  <c:v>1993</c:v>
                </c:pt>
                <c:pt idx="6">
                  <c:v>1996</c:v>
                </c:pt>
                <c:pt idx="7">
                  <c:v>1999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</c:numCache>
            </c:numRef>
          </c:xVal>
          <c:yVal>
            <c:numRef>
              <c:f>[1]Sheet1!$N$5:$N$30</c:f>
              <c:numCache>
                <c:formatCode>General</c:formatCode>
                <c:ptCount val="26"/>
                <c:pt idx="0">
                  <c:v>353</c:v>
                </c:pt>
                <c:pt idx="1">
                  <c:v>330</c:v>
                </c:pt>
                <c:pt idx="2">
                  <c:v>377</c:v>
                </c:pt>
                <c:pt idx="3">
                  <c:v>337</c:v>
                </c:pt>
                <c:pt idx="4">
                  <c:v>373</c:v>
                </c:pt>
                <c:pt idx="5">
                  <c:v>365</c:v>
                </c:pt>
                <c:pt idx="6">
                  <c:v>372</c:v>
                </c:pt>
                <c:pt idx="7">
                  <c:v>380</c:v>
                </c:pt>
                <c:pt idx="8">
                  <c:v>390</c:v>
                </c:pt>
                <c:pt idx="9">
                  <c:v>389</c:v>
                </c:pt>
                <c:pt idx="10">
                  <c:v>388</c:v>
                </c:pt>
                <c:pt idx="11">
                  <c:v>393</c:v>
                </c:pt>
                <c:pt idx="12">
                  <c:v>392</c:v>
                </c:pt>
                <c:pt idx="13">
                  <c:v>384</c:v>
                </c:pt>
                <c:pt idx="14">
                  <c:v>381</c:v>
                </c:pt>
                <c:pt idx="15">
                  <c:v>379</c:v>
                </c:pt>
                <c:pt idx="16">
                  <c:v>373</c:v>
                </c:pt>
                <c:pt idx="17">
                  <c:v>368</c:v>
                </c:pt>
                <c:pt idx="18">
                  <c:v>365</c:v>
                </c:pt>
                <c:pt idx="19">
                  <c:v>368</c:v>
                </c:pt>
                <c:pt idx="20">
                  <c:v>365</c:v>
                </c:pt>
                <c:pt idx="21">
                  <c:v>372</c:v>
                </c:pt>
                <c:pt idx="22">
                  <c:v>367</c:v>
                </c:pt>
                <c:pt idx="23">
                  <c:v>377</c:v>
                </c:pt>
                <c:pt idx="24">
                  <c:v>377</c:v>
                </c:pt>
                <c:pt idx="25">
                  <c:v>370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594-3D4A-877C-5AF81F02C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519136"/>
        <c:axId val="879520768"/>
      </c:scatterChart>
      <c:valAx>
        <c:axId val="879519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520768"/>
        <c:crosses val="autoZero"/>
        <c:crossBetween val="midCat"/>
      </c:valAx>
      <c:valAx>
        <c:axId val="87952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519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79B8-702A-FA1C-DDD1-3F829DEE5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17173-AA27-4023-D855-2B175A57A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B55A8-37CC-DFF8-1739-074DA1F6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F249-8F0B-5645-BBBA-DDBC6ACD15D7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B6B60-962B-E193-CF0A-DDC4983F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E7271-E0C1-3A70-0730-EB3DDC0C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6FE9-4C17-E24F-82BE-4ED890D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321D-4CF2-DE4D-78B5-29F273C5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7C6BE-21EC-AC20-CE32-599269632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89BF9-BC58-1BA9-48B5-AAF373EE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F249-8F0B-5645-BBBA-DDBC6ACD15D7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D863C-2B6E-F300-2AB1-365713F0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67CF9-050D-77C1-B61A-D0A3AEF0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6FE9-4C17-E24F-82BE-4ED890D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7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B01C31-AD10-293F-0904-D34298DDF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6A1B9-EE04-874C-9E7A-A17B6B34A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C8009-E0C5-C665-9E14-64AEE920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F249-8F0B-5645-BBBA-DDBC6ACD15D7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640F5-41A5-7A9C-90F0-1180E1CD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98F5-BDAD-152C-F608-1F6523B6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6FE9-4C17-E24F-82BE-4ED890D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45A8-CBF1-F107-3817-7FA98648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0CA11-87C9-2D6F-C15B-B9014F794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FFDDE-1343-29A4-E34C-4915B694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F249-8F0B-5645-BBBA-DDBC6ACD15D7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FAC24-FFFF-7B6A-149B-FBD11420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13752-AD38-419F-0E0F-6B2AC8F8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6FE9-4C17-E24F-82BE-4ED890D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2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8E7A-6E62-67D4-48FD-CDC05992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87268-4607-D200-CFAD-0D0C3DD08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639B-6142-C75D-91D5-6729FD0C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F249-8F0B-5645-BBBA-DDBC6ACD15D7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56D2-D70F-A145-4ABF-2A84455D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3489F-0F05-2737-4117-BED14F47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6FE9-4C17-E24F-82BE-4ED890D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4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27310-44B5-B69D-10B1-67FF165D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EBCCD-A457-231E-5D6F-F4D396C32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C0408-338F-E1CF-6316-A070A2945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CFBE1-3584-DB30-4A89-F73715D1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F249-8F0B-5645-BBBA-DDBC6ACD15D7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F9A53-290B-FD96-42AC-1E87CB2C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DA52D-CC96-CE14-539E-3AE50934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6FE9-4C17-E24F-82BE-4ED890D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5C4D-21F2-A5FE-80BC-9462AE8B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3314F-D31F-E4A5-9C04-83FB34AE3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53F47-0665-BC69-73E5-E86B4B17A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63107-0F4B-E93B-B033-780071F74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9A4EF-C278-A956-B15D-EF13FC5A3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47170-6D63-1D26-A006-355952DF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F249-8F0B-5645-BBBA-DDBC6ACD15D7}" type="datetimeFigureOut">
              <a:rPr lang="en-US" smtClean="0"/>
              <a:t>4/17/25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8928B2-9113-D219-B32A-EC2C38E3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FD9CD-A739-96A8-5B27-5963B2F3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6FE9-4C17-E24F-82BE-4ED890D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130C-853E-DDBF-B183-65CC8483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70A78-A2F8-1EE0-131F-CE4A39A1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F249-8F0B-5645-BBBA-DDBC6ACD15D7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4ECED-65FB-F8DB-0DF9-F70F9B53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9E5C5-6903-5FFE-C8DE-D760F50C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6FE9-4C17-E24F-82BE-4ED890D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70C2F-4373-9015-BFB2-2124DFB06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F249-8F0B-5645-BBBA-DDBC6ACD15D7}" type="datetimeFigureOut">
              <a:rPr lang="en-US" smtClean="0"/>
              <a:t>4/17/25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26DC1-89E8-1DC6-C493-F2892C9B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30AE5-DCCC-6CE9-D08F-EAD752A8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6FE9-4C17-E24F-82BE-4ED890D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43CB-F4F3-A3E9-4ECF-5DBDCE8B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1BD4F-9A1E-528C-51FB-497104959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C047-E07B-16A8-BB9E-4C45788A7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38D33-77CF-A5ED-5565-F5D4AB12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F249-8F0B-5645-BBBA-DDBC6ACD15D7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FC14D-C293-3BAE-9903-8B39377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FC6D1-26C6-D764-D169-146E5369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6FE9-4C17-E24F-82BE-4ED890D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2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49A4-103D-86B6-52A2-6DA5F546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714FD-28CB-3A2E-DD24-4B4C99FF3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B57AF-D8C9-3E6B-6BAD-4248A1E9E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3EDFC-0D6B-5254-2299-C7152153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F249-8F0B-5645-BBBA-DDBC6ACD15D7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2D1D8-08C4-BB81-07B9-B5A3C26F0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7A906-344F-4ED1-8CB5-EF0BF10D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6FE9-4C17-E24F-82BE-4ED890D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7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3832E5-CD9C-ACB1-5C8C-78FF2EB3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AE2B3-E1C2-059F-7E54-74BC33F5D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8AE01-7D8E-4071-3389-A36E7CEDD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F249-8F0B-5645-BBBA-DDBC6ACD15D7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7E916-E4CB-1671-0F3C-9F7A887FE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205AE-5D43-13C3-DCDC-ABF730654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F6FE9-4C17-E24F-82BE-4ED890D9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clpress.co.uk/book/travel-behaviour-reconsidered-in-an-era-of-decarbonisa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8F3D-FC05-513D-FD13-C911F705D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0857"/>
            <a:ext cx="9144000" cy="2639106"/>
          </a:xfrm>
        </p:spPr>
        <p:txBody>
          <a:bodyPr>
            <a:normAutofit/>
          </a:bodyPr>
          <a:lstStyle/>
          <a:p>
            <a:r>
              <a:rPr lang="en-US" dirty="0"/>
              <a:t>Travel </a:t>
            </a:r>
            <a:r>
              <a:rPr lang="en-US" dirty="0" err="1"/>
              <a:t>Behaviour</a:t>
            </a:r>
            <a:r>
              <a:rPr lang="en-US" dirty="0"/>
              <a:t> Reconsidered in an Era of </a:t>
            </a:r>
            <a:r>
              <a:rPr lang="en-US" dirty="0" err="1"/>
              <a:t>Decarbonisation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4F602-A1A9-A12B-B992-B880007DE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4170"/>
            <a:ext cx="9144000" cy="1273629"/>
          </a:xfrm>
        </p:spPr>
        <p:txBody>
          <a:bodyPr/>
          <a:lstStyle/>
          <a:p>
            <a:r>
              <a:rPr lang="en-US" dirty="0"/>
              <a:t>David Metz</a:t>
            </a:r>
          </a:p>
          <a:p>
            <a:r>
              <a:rPr lang="en-US" dirty="0"/>
              <a:t>UCL Centre for Transport Studies</a:t>
            </a:r>
          </a:p>
        </p:txBody>
      </p:sp>
    </p:spTree>
    <p:extLst>
      <p:ext uri="{BB962C8B-B14F-4D97-AF65-F5344CB8AC3E}">
        <p14:creationId xmlns:p14="http://schemas.microsoft.com/office/powerpoint/2010/main" val="406459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A2B2C-0434-EBBD-B1B9-32716B02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Explaining travel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E843-0A22-3029-956F-C2D3D58A8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Invariant average per capita travel time since humans settled in communities</a:t>
            </a:r>
          </a:p>
          <a:p>
            <a:r>
              <a:rPr lang="en-US" sz="2400" dirty="0"/>
              <a:t>Travelling further in invariant time attributed to faster travel made possible by fossil fuel energy</a:t>
            </a:r>
          </a:p>
          <a:p>
            <a:r>
              <a:rPr lang="en-US" sz="2400" dirty="0"/>
              <a:t>The benefits of investment in faster travel taken as greater access (not the saving of travel time)</a:t>
            </a:r>
          </a:p>
          <a:p>
            <a:r>
              <a:rPr lang="en-US" sz="2400" dirty="0"/>
              <a:t>Growth ceased at turn of century because:</a:t>
            </a:r>
          </a:p>
          <a:p>
            <a:pPr lvl="1"/>
            <a:r>
              <a:rPr lang="en-US" dirty="0"/>
              <a:t>New technology no longer allows faster travel</a:t>
            </a:r>
          </a:p>
          <a:p>
            <a:pPr lvl="1"/>
            <a:r>
              <a:rPr lang="en-US" dirty="0"/>
              <a:t>Saturation of demand for travel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32FF325-9448-807B-D6C3-C9AA7B2D1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Older transport technologies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19A65869-CB55-8684-03B6-AB16F154A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557338"/>
            <a:ext cx="4991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8B316257-C82A-B9F1-6C6D-439F248CC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557338"/>
            <a:ext cx="30353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B245D500-8543-323D-C1FE-4D115723A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475038"/>
            <a:ext cx="2870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EFE45FB2-25CB-BC6D-8B97-5B05D50F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3459163"/>
            <a:ext cx="36337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3C6CD373-26FF-F2A5-484D-3138B8C10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5383214"/>
            <a:ext cx="2870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ACEA818-E3BF-154F-2165-C97DC3BA1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Newer transport technologies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8C956560-2841-9495-3FE6-072273EEA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1557338"/>
            <a:ext cx="43195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8898EDC6-587F-846B-E9DA-E7D901C92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4" y="1557339"/>
            <a:ext cx="30956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BD05643E-3DC7-58D8-8432-94D3414EE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9" y="3813175"/>
            <a:ext cx="29416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EA2834F7-AC0A-E7B1-1AEF-356D3E90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3716338"/>
            <a:ext cx="381476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3173E-AA4A-5B8E-8462-0EBFA135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supermarkets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3D1E-696D-9664-BE8C-611AD3B2E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altLang="en-US" sz="2000" dirty="0"/>
          </a:p>
          <a:p>
            <a:r>
              <a:rPr lang="en-GB" altLang="en-US" sz="2400" dirty="0"/>
              <a:t>80% of UK urban population have choice of 3 or more large supermarkets within 15 min drive, 60% have 4 or more</a:t>
            </a:r>
          </a:p>
          <a:p>
            <a:r>
              <a:rPr lang="en-GB" sz="2400" dirty="0"/>
              <a:t>Generally, those with a car in the household, and/or decent public transport, have good levels of choice of regularly used destinations</a:t>
            </a:r>
            <a:endParaRPr lang="en-US" sz="2400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4739287F-5FCD-3EDA-04C6-4FDBD4E53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r="5849"/>
          <a:stretch>
            <a:fillRect/>
          </a:stretch>
        </p:blipFill>
        <p:spPr>
          <a:xfrm>
            <a:off x="5183188" y="1109633"/>
            <a:ext cx="6172200" cy="4629209"/>
          </a:xfrm>
        </p:spPr>
      </p:pic>
    </p:spTree>
    <p:extLst>
      <p:ext uri="{BB962C8B-B14F-4D97-AF65-F5344CB8AC3E}">
        <p14:creationId xmlns:p14="http://schemas.microsoft.com/office/powerpoint/2010/main" val="37892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8A7ACB70-F87F-72EE-BB69-3075C31C3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Access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B80D4453-E21A-1EC1-07A8-1757FFF1E0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54200" y="1551398"/>
            <a:ext cx="8489950" cy="461445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Subject to diminishing returns</a:t>
            </a:r>
          </a:p>
          <a:p>
            <a:r>
              <a:rPr lang="en-US" altLang="en-US" sz="2400" dirty="0"/>
              <a:t>Increases with square of speed of travel</a:t>
            </a:r>
          </a:p>
          <a:p>
            <a:r>
              <a:rPr lang="en-US" altLang="en-US" sz="2400" dirty="0"/>
              <a:t>Therefore travel demand saturates – per capita travel ceases to increase</a:t>
            </a:r>
          </a:p>
          <a:p>
            <a:r>
              <a:rPr lang="en-US" altLang="en-US" sz="2400" dirty="0"/>
              <a:t>Travel time savings not a good proxy for access benefits</a:t>
            </a:r>
          </a:p>
          <a:p>
            <a:r>
              <a:rPr lang="en-US" altLang="en-US" sz="2400" dirty="0"/>
              <a:t>Economic appraisal needs to compare </a:t>
            </a:r>
            <a:r>
              <a:rPr lang="en-US" altLang="en-US" sz="2400" b="1" dirty="0"/>
              <a:t>access</a:t>
            </a:r>
            <a:r>
              <a:rPr lang="en-US" altLang="en-US" sz="2400" dirty="0"/>
              <a:t> in the with- and without-investment cases</a:t>
            </a:r>
          </a:p>
          <a:p>
            <a:r>
              <a:rPr lang="en-US" altLang="en-US" sz="2400" dirty="0"/>
              <a:t>Increased access implies more VMT and externalities, including carbon, than if benefits were taken as time saving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7F1C7-BFE9-8F13-7465-5A94DCDA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Transport system maturity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9B6AC-0833-6650-C6CF-12C9A692E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4"/>
          </a:xfrm>
        </p:spPr>
        <p:txBody>
          <a:bodyPr>
            <a:normAutofit/>
          </a:bodyPr>
          <a:lstStyle/>
          <a:p>
            <a:r>
              <a:rPr lang="en-US" sz="2400" dirty="0"/>
              <a:t>Travel demand saturation implies a presumption that transport system is mature</a:t>
            </a:r>
          </a:p>
          <a:p>
            <a:pPr lvl="1"/>
            <a:r>
              <a:rPr lang="en-US" dirty="0"/>
              <a:t>Accepted for urban roads</a:t>
            </a:r>
          </a:p>
          <a:p>
            <a:pPr lvl="1"/>
            <a:r>
              <a:rPr lang="en-US" dirty="0"/>
              <a:t>Propose for interurban roads</a:t>
            </a:r>
          </a:p>
          <a:p>
            <a:pPr lvl="1"/>
            <a:r>
              <a:rPr lang="en-US" dirty="0"/>
              <a:t>Maintain and make best use of existing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06101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EA32-A93B-B5AF-B5D2-0B19C15D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5569"/>
          </a:xfrm>
        </p:spPr>
        <p:txBody>
          <a:bodyPr/>
          <a:lstStyle/>
          <a:p>
            <a:r>
              <a:rPr lang="en-US" dirty="0"/>
              <a:t>Interurban traffic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CD2919-5216-15C7-EF44-EEED94177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2131412"/>
            <a:ext cx="6172200" cy="258565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4FBA6-E68C-3A27-154C-FA1DCE0BB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Congestion at peak flow prompts highway engineers to propose capacity increase</a:t>
            </a:r>
          </a:p>
          <a:p>
            <a:r>
              <a:rPr lang="en-US" sz="2000" dirty="0"/>
              <a:t>But morning and afternoon peaks indicate use by commuters, who have other choices</a:t>
            </a:r>
          </a:p>
        </p:txBody>
      </p:sp>
    </p:spTree>
    <p:extLst>
      <p:ext uri="{BB962C8B-B14F-4D97-AF65-F5344CB8AC3E}">
        <p14:creationId xmlns:p14="http://schemas.microsoft.com/office/powerpoint/2010/main" val="18467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369D-12AC-CE28-3325-F659E6B5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Commuters have choices of route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383543-9B33-FFDB-EF52-DBD6A9A43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5406" y="987425"/>
            <a:ext cx="4267763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D907D-1790-F033-06DE-97B36E13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New capacity attracts local traffic</a:t>
            </a:r>
          </a:p>
          <a:p>
            <a:r>
              <a:rPr lang="en-US" sz="2000" dirty="0"/>
              <a:t>Facilitated by digital navigation (satnav)</a:t>
            </a:r>
          </a:p>
          <a:p>
            <a:r>
              <a:rPr lang="en-US" sz="2000" dirty="0"/>
              <a:t>Can’t build our way out of congestion</a:t>
            </a:r>
          </a:p>
          <a:p>
            <a:r>
              <a:rPr lang="en-US" sz="2000" dirty="0"/>
              <a:t>Prediction of journey times - the best means of reducing uncertainty arising from congestion</a:t>
            </a:r>
          </a:p>
          <a:p>
            <a:r>
              <a:rPr lang="en-US" sz="2000" dirty="0"/>
              <a:t>Case study is an example of test of predictive validity of model – which failed</a:t>
            </a:r>
          </a:p>
        </p:txBody>
      </p:sp>
    </p:spTree>
    <p:extLst>
      <p:ext uri="{BB962C8B-B14F-4D97-AF65-F5344CB8AC3E}">
        <p14:creationId xmlns:p14="http://schemas.microsoft.com/office/powerpoint/2010/main" val="411528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FA06D-8403-ADA8-76C3-83FDF357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Problems with transport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16B1-4407-1115-0183-F8FF24374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220"/>
            <a:ext cx="10515600" cy="4594743"/>
          </a:xfrm>
        </p:spPr>
        <p:txBody>
          <a:bodyPr>
            <a:noAutofit/>
          </a:bodyPr>
          <a:lstStyle/>
          <a:p>
            <a:r>
              <a:rPr lang="en-US" sz="2400" dirty="0"/>
              <a:t>Models are complex and opaque, understood only by experts</a:t>
            </a:r>
          </a:p>
          <a:p>
            <a:r>
              <a:rPr lang="en-US" sz="2400" dirty="0"/>
              <a:t>Lack of predictive validation – comparing outturn with forecast at sufficient granularity</a:t>
            </a:r>
          </a:p>
          <a:p>
            <a:r>
              <a:rPr lang="en-US" sz="2400" dirty="0"/>
              <a:t>Inability to model changes in access</a:t>
            </a:r>
          </a:p>
          <a:p>
            <a:r>
              <a:rPr lang="en-US" sz="2400" dirty="0"/>
              <a:t>So traffic model outputs are constrained to a counterfactual case which disregards changes in access</a:t>
            </a:r>
          </a:p>
          <a:p>
            <a:r>
              <a:rPr lang="en-US" sz="2400" dirty="0"/>
              <a:t>Conclusion: models cannot be relied on to estimate economic benefits or carbon emissions</a:t>
            </a:r>
          </a:p>
        </p:txBody>
      </p:sp>
    </p:spTree>
    <p:extLst>
      <p:ext uri="{BB962C8B-B14F-4D97-AF65-F5344CB8AC3E}">
        <p14:creationId xmlns:p14="http://schemas.microsoft.com/office/powerpoint/2010/main" val="336249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3A1A-B966-8C72-54F0-3001E195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Analysis of mature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3805-7D51-7AAF-1C46-1F2C08175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Economic analysis and modelling to focus on operations of road network, not investment in new capacity</a:t>
            </a:r>
          </a:p>
          <a:p>
            <a:r>
              <a:rPr lang="en-US" sz="2400" dirty="0"/>
              <a:t>Exploit wide use of digital navigation (satnav) to improve operational management and modelling of road network</a:t>
            </a:r>
          </a:p>
          <a:p>
            <a:r>
              <a:rPr lang="en-US" sz="2400" dirty="0"/>
              <a:t>Consider additional capacity only as part of proposals to access land brought into new uses.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1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021723-E713-7EC5-D5D9-DE3141D1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125" y="0"/>
            <a:ext cx="449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78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3A8E-0746-C17B-3D86-370E2787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790"/>
          </a:xfrm>
        </p:spPr>
        <p:txBody>
          <a:bodyPr>
            <a:normAutofit/>
          </a:bodyPr>
          <a:lstStyle/>
          <a:p>
            <a:r>
              <a:rPr lang="en-US" sz="36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0BEE9-07AC-F211-9784-E9672B085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753"/>
            <a:ext cx="10515600" cy="5003122"/>
          </a:xfrm>
        </p:spPr>
        <p:txBody>
          <a:bodyPr>
            <a:normAutofit/>
          </a:bodyPr>
          <a:lstStyle/>
          <a:p>
            <a:r>
              <a:rPr lang="en-US" sz="2400" dirty="0"/>
              <a:t>Future travel demand </a:t>
            </a:r>
          </a:p>
          <a:p>
            <a:pPr lvl="1"/>
            <a:r>
              <a:rPr lang="en-US" dirty="0"/>
              <a:t>no need to plan for per capita growth, </a:t>
            </a:r>
          </a:p>
          <a:p>
            <a:pPr lvl="1"/>
            <a:r>
              <a:rPr lang="en-US" dirty="0"/>
              <a:t>plan to accommodate population growth</a:t>
            </a:r>
          </a:p>
          <a:p>
            <a:r>
              <a:rPr lang="en-US" sz="2400" dirty="0"/>
              <a:t>Higher density of new homes allows more choice of travel modes</a:t>
            </a:r>
          </a:p>
          <a:p>
            <a:r>
              <a:rPr lang="en-US" sz="2400" dirty="0"/>
              <a:t>Treat road network as generally mature and make best use by means of digital technologies</a:t>
            </a:r>
          </a:p>
          <a:p>
            <a:r>
              <a:rPr lang="en-US" sz="2400"/>
              <a:t>Recognise</a:t>
            </a:r>
            <a:r>
              <a:rPr lang="en-US" sz="2400" dirty="0"/>
              <a:t> limited attractions for car owners of active travel and public transport</a:t>
            </a:r>
          </a:p>
          <a:p>
            <a:r>
              <a:rPr lang="en-US" sz="2400" dirty="0"/>
              <a:t>Mitigate harms from car use, </a:t>
            </a:r>
            <a:r>
              <a:rPr lang="en-US" sz="2400" dirty="0" err="1"/>
              <a:t>eg</a:t>
            </a:r>
            <a:r>
              <a:rPr lang="en-US" sz="2400" dirty="0"/>
              <a:t> 20mph zones, LTNs, satnav</a:t>
            </a:r>
          </a:p>
          <a:p>
            <a:r>
              <a:rPr lang="en-US" sz="2400" dirty="0"/>
              <a:t>Transport </a:t>
            </a:r>
            <a:r>
              <a:rPr lang="en-US" sz="2400" dirty="0" err="1"/>
              <a:t>decarbonisation</a:t>
            </a:r>
            <a:r>
              <a:rPr lang="en-US" sz="2400" dirty="0"/>
              <a:t> effected largely by means of electric propulsion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4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021723-E713-7EC5-D5D9-DE3141D1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11" y="0"/>
            <a:ext cx="44997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867134-DB9E-4F42-5E1B-D78880165DAE}"/>
              </a:ext>
            </a:extLst>
          </p:cNvPr>
          <p:cNvSpPr txBox="1"/>
          <p:nvPr/>
        </p:nvSpPr>
        <p:spPr>
          <a:xfrm>
            <a:off x="5422877" y="1166587"/>
            <a:ext cx="60977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https://uclpress.co.uk/book/travel-behaviour-reconsidered-in-an-era-of-decarbonisation/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david.metz@ucl.ac.uk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328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5167-9571-E830-8130-D9DC5430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need to reconsider travel </a:t>
            </a:r>
            <a:r>
              <a:rPr lang="en-US" sz="3600" dirty="0" err="1"/>
              <a:t>behaviour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E8CE-0F14-B062-A7B5-D305DB653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Understand the scope for reducing travel to help meet Net Zero objective</a:t>
            </a:r>
          </a:p>
          <a:p>
            <a:r>
              <a:rPr lang="en-US" sz="2400" dirty="0"/>
              <a:t>Question assumptions about travel </a:t>
            </a:r>
            <a:r>
              <a:rPr lang="en-US" sz="2400" dirty="0" err="1"/>
              <a:t>behaviour</a:t>
            </a:r>
            <a:r>
              <a:rPr lang="en-US" sz="2400" dirty="0"/>
              <a:t> that underlie orthodox transport economic appraisal and modelling</a:t>
            </a:r>
          </a:p>
        </p:txBody>
      </p:sp>
    </p:spTree>
    <p:extLst>
      <p:ext uri="{BB962C8B-B14F-4D97-AF65-F5344CB8AC3E}">
        <p14:creationId xmlns:p14="http://schemas.microsoft.com/office/powerpoint/2010/main" val="352799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0AE2-D6D1-0AC1-09BD-2B75E68B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Car dependence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61153-F787-6DF7-CF3E-45EB0AEE9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24"/>
            <a:ext cx="10515600" cy="463583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Car responsible for 61% of trips and 77% of distance travelled in 2019</a:t>
            </a:r>
          </a:p>
          <a:p>
            <a:r>
              <a:rPr lang="en-US" sz="2400" dirty="0"/>
              <a:t>76% of households own at least one car</a:t>
            </a:r>
          </a:p>
          <a:p>
            <a:r>
              <a:rPr lang="en-US" sz="2400" dirty="0"/>
              <a:t>Two thrusts to critique</a:t>
            </a:r>
          </a:p>
          <a:p>
            <a:pPr lvl="1"/>
            <a:r>
              <a:rPr lang="en-US" sz="2000" i="1" dirty="0"/>
              <a:t>Places</a:t>
            </a:r>
            <a:r>
              <a:rPr lang="en-US" sz="2000" dirty="0"/>
              <a:t>: </a:t>
            </a:r>
            <a:r>
              <a:rPr lang="en-US" sz="2000" dirty="0" err="1"/>
              <a:t>eg</a:t>
            </a:r>
            <a:r>
              <a:rPr lang="en-US" sz="2000" dirty="0"/>
              <a:t> new housing on greenfield sites with no alternative to the car</a:t>
            </a:r>
          </a:p>
          <a:p>
            <a:pPr lvl="1"/>
            <a:r>
              <a:rPr lang="en-US" sz="2000" i="1" dirty="0"/>
              <a:t>People</a:t>
            </a:r>
            <a:r>
              <a:rPr lang="en-US" sz="2000" dirty="0"/>
              <a:t> who prefer the car when active modes and public transport available</a:t>
            </a:r>
          </a:p>
          <a:p>
            <a:r>
              <a:rPr lang="en-US" sz="2400" dirty="0"/>
              <a:t>Critique has been widely endorsed by planners and academics, but has had little impact on car ownership and use</a:t>
            </a:r>
          </a:p>
          <a:p>
            <a:r>
              <a:rPr lang="en-US" sz="2400" dirty="0"/>
              <a:t>Problems of high level of car use well recognized, but attractions tend to be underestimated:</a:t>
            </a:r>
          </a:p>
          <a:p>
            <a:pPr lvl="1"/>
            <a:r>
              <a:rPr lang="en-US" dirty="0"/>
              <a:t>Utility in getting from A to B, when congestion is not too severe and parking possible and affordable at both ends of trip</a:t>
            </a:r>
          </a:p>
          <a:p>
            <a:pPr lvl="1"/>
            <a:r>
              <a:rPr lang="en-US" dirty="0"/>
              <a:t>Feel good factors</a:t>
            </a:r>
          </a:p>
          <a:p>
            <a:pPr lvl="1"/>
            <a:r>
              <a:rPr lang="en-US" dirty="0"/>
              <a:t>Low marginal costs of operation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0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DEE0-2899-CD2B-07F1-DA86EB59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Car dependence (2)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1ACDE-8845-84FC-B9E4-1F31E3E7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640"/>
            <a:ext cx="10515600" cy="484132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Car vehicle-miles-travelled </a:t>
            </a:r>
          </a:p>
          <a:p>
            <a:pPr lvl="2"/>
            <a:r>
              <a:rPr lang="en-US" sz="2800" dirty="0"/>
              <a:t>80% from trips of more than 5 miles</a:t>
            </a:r>
          </a:p>
          <a:p>
            <a:pPr lvl="2"/>
            <a:r>
              <a:rPr lang="en-US" sz="2800" dirty="0"/>
              <a:t>95% from trips of more than 2 miles</a:t>
            </a:r>
          </a:p>
          <a:p>
            <a:r>
              <a:rPr lang="en-US" dirty="0"/>
              <a:t>Predominance of the car reflects the low density built environment that we have inherited, within which nearly all trip origins and destinations occur – travel is a derived demand</a:t>
            </a:r>
          </a:p>
          <a:p>
            <a:r>
              <a:rPr lang="en-US" dirty="0"/>
              <a:t>New build housing adds only about 1% pa to stock</a:t>
            </a:r>
          </a:p>
          <a:p>
            <a:r>
              <a:rPr lang="en-US" dirty="0"/>
              <a:t>Some repurposing possible through changes to planning</a:t>
            </a:r>
          </a:p>
          <a:p>
            <a:r>
              <a:rPr lang="en-US" dirty="0"/>
              <a:t>Accommodating population growth and housing shortage: </a:t>
            </a:r>
          </a:p>
          <a:p>
            <a:pPr lvl="1"/>
            <a:r>
              <a:rPr lang="en-US" sz="2800" dirty="0"/>
              <a:t>on greenfield sites, means more car use</a:t>
            </a:r>
          </a:p>
          <a:p>
            <a:pPr lvl="1"/>
            <a:r>
              <a:rPr lang="en-US" sz="2800" dirty="0"/>
              <a:t>on urban brownfield, infill and ‘gentle densification’ – public transport more important</a:t>
            </a:r>
          </a:p>
          <a:p>
            <a:pPr lvl="1"/>
            <a:r>
              <a:rPr lang="en-US" sz="2800" dirty="0"/>
              <a:t>in new towns – freestanding or urban extensions</a:t>
            </a:r>
          </a:p>
          <a:p>
            <a:r>
              <a:rPr lang="en-US" dirty="0"/>
              <a:t>Implications </a:t>
            </a:r>
          </a:p>
          <a:p>
            <a:pPr lvl="1"/>
            <a:r>
              <a:rPr lang="en-US" sz="2800" dirty="0"/>
              <a:t>Attractions of the car and the inherited built environment limit scope for </a:t>
            </a:r>
            <a:r>
              <a:rPr lang="en-US" sz="2800" dirty="0" err="1"/>
              <a:t>behavioural</a:t>
            </a:r>
            <a:r>
              <a:rPr lang="en-US" sz="2800" dirty="0"/>
              <a:t> change that would reduce car use</a:t>
            </a:r>
          </a:p>
          <a:p>
            <a:pPr lvl="1"/>
            <a:r>
              <a:rPr lang="en-US" sz="2800" dirty="0"/>
              <a:t>Best opportunities in cities where rail/trams are competitive with travel on congested roads</a:t>
            </a:r>
          </a:p>
          <a:p>
            <a:pPr lvl="1"/>
            <a:r>
              <a:rPr lang="en-US" sz="2800" dirty="0"/>
              <a:t>Transport </a:t>
            </a:r>
            <a:r>
              <a:rPr lang="en-US" sz="2800" dirty="0" err="1"/>
              <a:t>decarbonisation</a:t>
            </a:r>
            <a:r>
              <a:rPr lang="en-US" sz="2800" dirty="0"/>
              <a:t> to be achieved very largely through electrification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7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E5711DAB-B174-1E9F-9295-CDED7199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9" y="0"/>
            <a:ext cx="7273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367-7306-7CA0-C9C9-8AB5942E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share in Copenhagen and London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0ADA07-AEAA-8748-9968-B95C1C1669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626646"/>
              </p:ext>
            </p:extLst>
          </p:nvPr>
        </p:nvGraphicFramePr>
        <p:xfrm>
          <a:off x="2476071" y="1825625"/>
          <a:ext cx="6780945" cy="321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67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19882-6F7C-BB4F-F936-21283571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pandemic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412624-DA39-1A40-8DF2-588F1614F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671" y="1825625"/>
            <a:ext cx="6152658" cy="4351338"/>
          </a:xfrm>
        </p:spPr>
      </p:pic>
    </p:spTree>
    <p:extLst>
      <p:ext uri="{BB962C8B-B14F-4D97-AF65-F5344CB8AC3E}">
        <p14:creationId xmlns:p14="http://schemas.microsoft.com/office/powerpoint/2010/main" val="4773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8C72-26E3-D136-72DA-F0B8C36C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Travel per capita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0EE827-073B-6949-9063-AF2F2C754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709293"/>
              </p:ext>
            </p:extLst>
          </p:nvPr>
        </p:nvGraphicFramePr>
        <p:xfrm>
          <a:off x="2589087" y="1846173"/>
          <a:ext cx="571243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8021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17236</TotalTime>
  <Words>862</Words>
  <Application>Microsoft Macintosh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Travel Behaviour Reconsidered in an Era of Decarbonisation</vt:lpstr>
      <vt:lpstr>PowerPoint Presentation</vt:lpstr>
      <vt:lpstr>The need to reconsider travel behaviour</vt:lpstr>
      <vt:lpstr>Car dependence (1)</vt:lpstr>
      <vt:lpstr>Car dependence (2) </vt:lpstr>
      <vt:lpstr>PowerPoint Presentation</vt:lpstr>
      <vt:lpstr>Mode share in Copenhagen and London</vt:lpstr>
      <vt:lpstr>Impact of the pandemic</vt:lpstr>
      <vt:lpstr>Trends in Travel per capita</vt:lpstr>
      <vt:lpstr>Explaining travel trends</vt:lpstr>
      <vt:lpstr>Older transport technologies</vt:lpstr>
      <vt:lpstr>Newer transport technologies</vt:lpstr>
      <vt:lpstr>Access to supermarkets</vt:lpstr>
      <vt:lpstr>Access</vt:lpstr>
      <vt:lpstr>Transport system maturity</vt:lpstr>
      <vt:lpstr>Interurban traffic</vt:lpstr>
      <vt:lpstr>Commuters have choices of route</vt:lpstr>
      <vt:lpstr>Problems with transport modelling</vt:lpstr>
      <vt:lpstr>Analysis of mature networks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Behaviour Reconsidered in an Era of Decarbonisation</dc:title>
  <dc:creator>Metz, David</dc:creator>
  <cp:lastModifiedBy>Metz, David</cp:lastModifiedBy>
  <cp:revision>55</cp:revision>
  <dcterms:created xsi:type="dcterms:W3CDTF">2024-09-09T09:31:17Z</dcterms:created>
  <dcterms:modified xsi:type="dcterms:W3CDTF">2025-04-17T10:07:58Z</dcterms:modified>
</cp:coreProperties>
</file>